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28" r:id="rId3"/>
    <p:sldMasterId id="2147483852" r:id="rId4"/>
    <p:sldMasterId id="2147483924" r:id="rId5"/>
    <p:sldMasterId id="2147483936" r:id="rId6"/>
  </p:sldMasterIdLst>
  <p:notesMasterIdLst>
    <p:notesMasterId r:id="rId16"/>
  </p:notesMasterIdLst>
  <p:sldIdLst>
    <p:sldId id="256" r:id="rId7"/>
    <p:sldId id="289" r:id="rId8"/>
    <p:sldId id="320" r:id="rId9"/>
    <p:sldId id="307" r:id="rId10"/>
    <p:sldId id="322" r:id="rId11"/>
    <p:sldId id="323" r:id="rId12"/>
    <p:sldId id="305" r:id="rId13"/>
    <p:sldId id="324" r:id="rId14"/>
    <p:sldId id="325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13A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1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8BD75-746C-4001-AE18-258D6C8E05FD}" type="datetimeFigureOut">
              <a:rPr lang="pt-BR" smtClean="0"/>
              <a:pPr/>
              <a:t>17/03/2019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49B37-A281-41E7-946F-E869582B85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9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17/03/2019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17/03/2019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17/03/2019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7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75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86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5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98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5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5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17/03/2019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92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11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43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67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2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2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4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24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13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4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17/03/2019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7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0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72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92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90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85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88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29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26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17/03/2019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71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23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70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15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18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96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66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813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997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6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17/03/2019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97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670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592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31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257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242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603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43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268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0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17/03/2019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56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22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384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50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915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91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5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17/03/2019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17/03/2019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17/03/2019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/>
              <a:pPr/>
              <a:t>17/03/2019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9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9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5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17/03/2019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3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s.org/scriptures/nt/luke/1.3?lang=por#p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 8</a:t>
            </a:r>
            <a:r>
              <a:rPr lang="pt-BR" sz="6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</a:t>
            </a:r>
            <a:br>
              <a:rPr lang="pt-BR" sz="1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1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87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1" cy="1143000"/>
          </a:xfrm>
        </p:spPr>
        <p:txBody>
          <a:bodyPr anchor="ctr" anchorCtr="0"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Alvo da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</a:t>
            </a:r>
            <a:endParaRPr lang="pt-BR" dirty="0"/>
          </a:p>
        </p:txBody>
      </p:sp>
      <p:sp>
        <p:nvSpPr>
          <p:cNvPr id="7" name="Rosca 6"/>
          <p:cNvSpPr/>
          <p:nvPr/>
        </p:nvSpPr>
        <p:spPr bwMode="auto">
          <a:xfrm>
            <a:off x="1071563" y="402991"/>
            <a:ext cx="1357312" cy="1357313"/>
          </a:xfrm>
          <a:prstGeom prst="donut">
            <a:avLst/>
          </a:prstGeom>
          <a:solidFill>
            <a:schemeClr val="accent5">
              <a:lumMod val="50000"/>
            </a:schemeClr>
          </a:solidFill>
          <a:ln>
            <a:solidFill>
              <a:srgbClr val="76C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ta para baixo 7"/>
          <p:cNvSpPr/>
          <p:nvPr/>
        </p:nvSpPr>
        <p:spPr bwMode="auto">
          <a:xfrm rot="3019227">
            <a:off x="1880394" y="214873"/>
            <a:ext cx="571500" cy="1071562"/>
          </a:xfrm>
          <a:prstGeom prst="downArrow">
            <a:avLst>
              <a:gd name="adj1" fmla="val 50000"/>
              <a:gd name="adj2" fmla="val 83333"/>
            </a:avLst>
          </a:prstGeom>
          <a:solidFill>
            <a:srgbClr val="76C0D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537073"/>
              </p:ext>
            </p:extLst>
          </p:nvPr>
        </p:nvGraphicFramePr>
        <p:xfrm>
          <a:off x="611560" y="2060848"/>
          <a:ext cx="7920880" cy="3779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193"/>
                <a:gridCol w="6587687"/>
              </a:tblGrid>
              <a:tr h="461317">
                <a:tc>
                  <a:txBody>
                    <a:bodyPr/>
                    <a:lstStyle/>
                    <a:p>
                      <a:pPr algn="r"/>
                      <a:r>
                        <a:rPr lang="pt-B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Saber</a:t>
                      </a:r>
                      <a:endParaRPr lang="pt-B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75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Compreender</a:t>
                      </a:r>
                      <a:r>
                        <a:rPr lang="pt-BR" sz="275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como o Evangelho de Lucas </a:t>
                      </a:r>
                      <a:br>
                        <a:rPr lang="pt-BR" sz="275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75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foi escrito e o motivo de suas peculiaridades.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0509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131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Sentir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Sensibilizar-se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ao amor de Deus, que alcança todas as pessoas, independente </a:t>
                      </a:r>
                      <a:b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da situação em que elas se encontram.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  <a:tr h="534381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131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Agir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Ampliar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a ação pessoal e comunitária </a:t>
                      </a:r>
                      <a:b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 proclamar o evangelho a grupos desprezados ao seu redor.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8900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60648"/>
            <a:ext cx="8136904" cy="6192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ORIGEM DO NOME LUCAS</a:t>
            </a:r>
            <a:endParaRPr lang="pt-BR" sz="23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23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 NOME LUCAS TEM ORIGEM NO GREGO LOUKÁS, UM APELIDO DO ORIGINAL LOUKANÓS, QUE QUER DIZER "DA LUCÂNIA, OU LUCANO“ </a:t>
            </a:r>
            <a:r>
              <a:rPr lang="pt-BR" sz="235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(região  </a:t>
            </a:r>
            <a:r>
              <a:rPr lang="pt-BR" sz="2350" dirty="0">
                <a:latin typeface="Andalus" panose="02020603050405020304" pitchFamily="18" charset="-78"/>
                <a:cs typeface="Andalus" panose="02020603050405020304" pitchFamily="18" charset="-78"/>
              </a:rPr>
              <a:t>da Grécia Antiga, onde fica atualmente a </a:t>
            </a:r>
            <a:r>
              <a:rPr lang="pt-BR" sz="235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cidade italiana </a:t>
            </a:r>
            <a:r>
              <a:rPr lang="pt-BR" sz="2350" dirty="0">
                <a:latin typeface="Andalus" panose="02020603050405020304" pitchFamily="18" charset="-78"/>
                <a:cs typeface="Andalus" panose="02020603050405020304" pitchFamily="18" charset="-78"/>
              </a:rPr>
              <a:t>de </a:t>
            </a:r>
            <a:r>
              <a:rPr lang="pt-BR" sz="235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Polidoro)</a:t>
            </a:r>
          </a:p>
          <a:p>
            <a:pPr marL="0" indent="0">
              <a:buNone/>
            </a:pPr>
            <a:endParaRPr lang="pt-BR" sz="235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23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 O NOME LOUKANÓS VEM DA RAIZ GREGA , LUK OU LUC, QUE ORIGINARAM A PALAVRA LUX, QUE SIGNIFICA "LUZ", POR ISSO TAMBÉM É ATRIBUÍDO A LUCAS O SIGNIFICADO DE "LUMINOSO".</a:t>
            </a:r>
            <a:br>
              <a:rPr lang="pt-BR" sz="23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t-BR" sz="235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23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SUA RAÍZ TAMBÉM CONTÉM MARCAS DO LATIM LUCILIUS OU LUCANUS. QUE ORIGINARAM NOMES COMO LUCIANO, E LUCIO.  APESAR DA ETIMOLOGIA DIFERENTE, ESSES NOMES SE PROXIMAM PELO SIGNIFICADO DAS SUA ORIGENS.</a:t>
            </a:r>
            <a:br>
              <a:rPr lang="pt-BR" sz="23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23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23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2350" b="1" u="sng" dirty="0"/>
              <a:t/>
            </a:r>
            <a:br>
              <a:rPr lang="pt-BR" sz="2350" b="1" u="sng" dirty="0"/>
            </a:br>
            <a:endParaRPr lang="pt-BR" sz="2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2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60648"/>
            <a:ext cx="8136904" cy="6192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QUAL ERA A PROFISSÃO DE LUCAS?</a:t>
            </a:r>
            <a:endParaRPr lang="pt-BR" sz="23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pt-BR" sz="235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pt-BR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MÉDICO</a:t>
            </a:r>
          </a:p>
          <a:p>
            <a:pPr marL="0" indent="0">
              <a:buNone/>
            </a:pPr>
            <a:r>
              <a:rPr lang="pt-BR" sz="25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MEDICINA GREGA (</a:t>
            </a:r>
            <a:r>
              <a:rPr lang="pt-BR" sz="255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lucas</a:t>
            </a:r>
            <a:r>
              <a:rPr lang="pt-BR" sz="25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 COMO BOA PARTE DAS OUTRAS MEDICINAS DA ÉPOCA, FORAM INFLUENCIADAS PELA MEDICINA EGÍPCIA, CONSIDERA BEM AVANÇADA PRO SEU TEMPO.</a:t>
            </a:r>
          </a:p>
          <a:p>
            <a:pPr marL="0" indent="0">
              <a:buNone/>
            </a:pPr>
            <a:r>
              <a:rPr lang="pt-BR" sz="25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NESTE PERÍODO, APÓS O DIAGNÓSTICO, SEGUIAM-SE DOIS TIPOS DE TRATAMENTO: UM PELA PARTE </a:t>
            </a:r>
            <a:r>
              <a:rPr lang="pt-BR" sz="25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MAGICA </a:t>
            </a:r>
            <a:r>
              <a:rPr lang="pt-BR" sz="25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OU ESPIRITUAL (COM ORAÇÕES, OFERENDAS, AMULETOS E SACRIFÍCIOS AOS DEUSES) E O OUTRO MÉTODO ATRAVÉS DE </a:t>
            </a:r>
            <a:r>
              <a:rPr lang="pt-BR" sz="255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PLANTAS </a:t>
            </a:r>
            <a:r>
              <a:rPr lang="pt-BR" sz="25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 PEQUENAS </a:t>
            </a:r>
            <a:r>
              <a:rPr lang="pt-BR" sz="255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CIRURGIAS</a:t>
            </a:r>
            <a:r>
              <a:rPr lang="pt-BR" sz="25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.( os egípcios devido a prática da </a:t>
            </a:r>
            <a:r>
              <a:rPr lang="pt-BR" sz="255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mumificação</a:t>
            </a:r>
            <a:r>
              <a:rPr lang="pt-BR" sz="25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nesse  tempo já faziam pequenas cirurgias e até tratamentos </a:t>
            </a:r>
            <a:r>
              <a:rPr lang="pt-BR" sz="255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dentários</a:t>
            </a:r>
            <a:r>
              <a:rPr lang="pt-BR" sz="25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 *.*.*</a:t>
            </a:r>
          </a:p>
          <a:p>
            <a:endParaRPr lang="pt-BR" sz="235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pt-BR" sz="235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3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23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2350" b="1" u="sng" dirty="0"/>
              <a:t/>
            </a:r>
            <a:br>
              <a:rPr lang="pt-BR" sz="2350" b="1" u="sng" dirty="0"/>
            </a:br>
            <a:endParaRPr lang="pt-BR" sz="2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1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60648"/>
            <a:ext cx="8136904" cy="6192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ORIGENS DE </a:t>
            </a:r>
            <a:r>
              <a:rPr lang="pt-BR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LUCAS</a:t>
            </a:r>
            <a:endParaRPr lang="pt-BR" sz="235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LUCAS ERA </a:t>
            </a:r>
            <a:r>
              <a:rPr lang="pt-BR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GREGO, NATIVO </a:t>
            </a:r>
            <a:r>
              <a:rPr lang="pt-BR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 ANTIOQUIA DA SÍRIA, SITUADA PRÓXIMA À COSTA DO MEDITERRÂNEO, HOJE O SUDESTE DA TURQUIA, NO SÉCULO I DA ERA CRISTÃ</a:t>
            </a:r>
            <a:r>
              <a:rPr lang="pt-BR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>
              <a:buNone/>
            </a:pPr>
            <a:endParaRPr lang="pt-BR" sz="21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POR  NÃO SER  JUDEU OU GENTIO, ISSO O DIFERE DOS AUTORES DOS OUTRO EVANGELHOS, QUE ERAM JUDEUS.</a:t>
            </a:r>
          </a:p>
          <a:p>
            <a:endParaRPr lang="pt-BR" sz="21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 ESSA CONDIÇÃO DE GENTIO, FAZ DE LUCAS TAMBÉM O ÚNICO NÃO JUDEU A ESCREVER PRO NOVO TESTAMENTO!!</a:t>
            </a:r>
          </a:p>
          <a:p>
            <a:pPr marL="0" indent="0">
              <a:buNone/>
            </a:pPr>
            <a:endParaRPr lang="pt-BR" sz="21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ASSIM COMO MARCOS, LUCAS NÃO </a:t>
            </a:r>
            <a:r>
              <a:rPr lang="pt-BR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ERA APOSTOLO!!!</a:t>
            </a:r>
            <a:endParaRPr lang="pt-BR" sz="21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pt-BR" sz="21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JAMAIS SE CASOU E </a:t>
            </a:r>
            <a:r>
              <a:rPr lang="pt-BR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CONTA À TRADIÇÃO QUE ELE FOI PERSEGUIDO PELOS ROMANOS E MORREU ENFORCADO</a:t>
            </a:r>
            <a:r>
              <a:rPr lang="pt-BR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t-BR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EM </a:t>
            </a:r>
            <a:r>
              <a:rPr lang="pt-BR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TEBAS CAPITAL DA </a:t>
            </a:r>
            <a:r>
              <a:rPr lang="pt-BR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BEÓCIA </a:t>
            </a:r>
            <a:r>
              <a:rPr lang="pt-BR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(um distrito da Grécia antiga) COM 84 </a:t>
            </a:r>
            <a:r>
              <a:rPr lang="pt-BR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ANOS. *.*.*</a:t>
            </a:r>
            <a:endParaRPr lang="pt-BR" sz="21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pt-BR" sz="235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3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23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2350" b="1" u="sng" dirty="0"/>
              <a:t/>
            </a:r>
            <a:br>
              <a:rPr lang="pt-BR" sz="2350" b="1" u="sng" dirty="0"/>
            </a:br>
            <a:endParaRPr lang="pt-BR" sz="2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5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136904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0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INTRODUÇÃO</a:t>
            </a:r>
          </a:p>
          <a:p>
            <a:pPr marL="0" indent="0" algn="ctr">
              <a:buNone/>
            </a:pPr>
            <a:endParaRPr lang="pt-BR" sz="40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endParaRPr lang="pt-BR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pt-BR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endParaRPr lang="pt-BR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pt-BR" sz="24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300" b="1" dirty="0"/>
              <a:t/>
            </a:r>
            <a:br>
              <a:rPr lang="pt-BR" sz="2300" b="1" dirty="0"/>
            </a:br>
            <a:r>
              <a:rPr lang="pt-BR" sz="2300" dirty="0"/>
              <a:t/>
            </a:r>
            <a:br>
              <a:rPr lang="pt-BR" sz="2300" dirty="0"/>
            </a:br>
            <a:endParaRPr 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8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120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 BÁSICAS SOBRE O EVANGELHO DE LUCAS</a:t>
            </a:r>
          </a:p>
          <a:p>
            <a:pPr marL="914400" lvl="1" indent="-514350">
              <a:buFont typeface="+mj-lt"/>
              <a:buAutoNum type="alphaLcPeriod"/>
            </a:pPr>
            <a:endParaRPr lang="pt-BR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GRUPO: </a:t>
            </a:r>
            <a:r>
              <a:rPr 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EVANGELHOS SINÓTICOS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AUTOR: </a:t>
            </a:r>
            <a:r>
              <a:rPr lang="pt-BR" sz="3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LUCAS, O MÉDICO ?? </a:t>
            </a:r>
            <a:r>
              <a:rPr 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*.*.*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DATA: </a:t>
            </a:r>
            <a:r>
              <a:rPr 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D.C. </a:t>
            </a:r>
            <a:r>
              <a:rPr lang="pt-BR" sz="3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(50 A 70 D.C)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LOCAL: </a:t>
            </a:r>
            <a:r>
              <a:rPr 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(?)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ALVO: </a:t>
            </a:r>
            <a:r>
              <a:rPr 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GENTIOS GREGOS *.*.*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VERSÍCULO-CHAVE: </a:t>
            </a:r>
            <a:r>
              <a:rPr 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 19.10</a:t>
            </a:r>
          </a:p>
          <a:p>
            <a:pPr marL="914400" lvl="1" indent="-514350">
              <a:buFont typeface="+mj-lt"/>
              <a:buAutoNum type="alphaLcPeriod"/>
            </a:pP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EXPRESSÃO-CHAVE: </a:t>
            </a:r>
            <a:r>
              <a:rPr 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FILHO DO HOMEM</a:t>
            </a:r>
            <a:endParaRPr lang="pt-BR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2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60648"/>
            <a:ext cx="8136904" cy="6192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MOTIVOS QUE FIZERAM LUCAS ESCREVER O EVANGELHO?</a:t>
            </a:r>
            <a:endParaRPr lang="pt-BR" sz="23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25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LUCAS ESCREVEU ESSE EVANGELHO ESPECIFICAMENTE A “TEÓFILO”</a:t>
            </a:r>
          </a:p>
          <a:p>
            <a:pPr marL="0" indent="0" algn="ctr">
              <a:buNone/>
            </a:pPr>
            <a:r>
              <a:rPr lang="pt-BR" sz="225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 QUEM SERIA TEÓFILO? *.*.*</a:t>
            </a:r>
          </a:p>
          <a:p>
            <a:pPr marL="0" indent="0">
              <a:buNone/>
            </a:pPr>
            <a:r>
              <a:rPr lang="pt-BR" sz="225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(</a:t>
            </a:r>
            <a:r>
              <a:rPr lang="pt-BR" sz="2250" b="1" u="sng" dirty="0" smtClean="0">
                <a:latin typeface="Andalus" panose="02020603050405020304" pitchFamily="18" charset="-78"/>
                <a:cs typeface="Andalus" panose="02020603050405020304" pitchFamily="18" charset="-78"/>
                <a:hlinkClick r:id="rId3"/>
              </a:rPr>
              <a:t>LUCAS 1:3</a:t>
            </a:r>
            <a:r>
              <a:rPr lang="pt-BR" sz="225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-4)PERCEBEMOS CLARAMENTE QUE TEÓFILO RECEBERA INSTRUÇÃO ANTERIOR </a:t>
            </a:r>
            <a:r>
              <a:rPr lang="pt-BR" sz="22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CONCERNENTE À VIDA E AOS ENSINAMENTOS DE JESUS CRISTO LUCAS ESPERAVA FORNECER INSTRUÇÕES ADICIONAIS AO OFERECER UM RELATO SISTEMÁTICO DA MISSÃO E DO MINISTÉRIO DO SALVADOR. </a:t>
            </a:r>
          </a:p>
          <a:p>
            <a:pPr marL="0" indent="0">
              <a:buNone/>
            </a:pPr>
            <a:r>
              <a:rPr lang="pt-BR" sz="225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LUCAS ENDEREÇOU A TEÓFILO, MAIS O TOMOU APENAS COMO BASE, PONTO DE PARTIDA, </a:t>
            </a:r>
          </a:p>
          <a:p>
            <a:pPr marL="0" indent="0">
              <a:buNone/>
            </a:pPr>
            <a:r>
              <a:rPr lang="pt-BR" sz="225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LUCAS PRETENDIA QUE SEU EVANGELHO </a:t>
            </a:r>
            <a:r>
              <a:rPr lang="pt-BR" sz="2250" b="1" u="sng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FOSSE LIDO PRINCIPALMENTE POR UM PÚBLICO GENTIO </a:t>
            </a:r>
            <a:r>
              <a:rPr lang="pt-BR" sz="225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 ELE APRESENTOU JESUS CRISTO COMO O SALVADOR TANTO DOS JUDEUS COMO DOS GENTIOS. *.*.*</a:t>
            </a:r>
            <a:endParaRPr lang="pt-BR" sz="225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3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23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2350" b="1" u="sng" dirty="0"/>
              <a:t/>
            </a:r>
            <a:br>
              <a:rPr lang="pt-BR" sz="2350" b="1" u="sng" dirty="0"/>
            </a:br>
            <a:endParaRPr lang="pt-BR" sz="2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1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471</Words>
  <Application>Microsoft Office PowerPoint</Application>
  <PresentationFormat>Apresentação na tela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Tema do Office</vt:lpstr>
      <vt:lpstr>1_Tema do Office</vt:lpstr>
      <vt:lpstr>4_Tema do Office</vt:lpstr>
      <vt:lpstr>7_Tema do Office</vt:lpstr>
      <vt:lpstr>10_Tema do Office</vt:lpstr>
      <vt:lpstr>11_Tema do Office</vt:lpstr>
      <vt:lpstr>Apresentação do PowerPoint</vt:lpstr>
      <vt:lpstr>         LIÇÃO 8  LUCAS </vt:lpstr>
      <vt:lpstr>Alvo da lição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editorial</dc:creator>
  <cp:lastModifiedBy>RONNY BUTHERS</cp:lastModifiedBy>
  <cp:revision>137</cp:revision>
  <dcterms:created xsi:type="dcterms:W3CDTF">2014-06-26T13:40:50Z</dcterms:created>
  <dcterms:modified xsi:type="dcterms:W3CDTF">2019-03-17T10:45:14Z</dcterms:modified>
</cp:coreProperties>
</file>